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672" r:id="rId2"/>
    <p:sldMasterId id="2147483678" r:id="rId3"/>
  </p:sldMasterIdLst>
  <p:notesMasterIdLst>
    <p:notesMasterId r:id="rId12"/>
  </p:notesMasterIdLst>
  <p:sldIdLst>
    <p:sldId id="409" r:id="rId4"/>
    <p:sldId id="419" r:id="rId5"/>
    <p:sldId id="420" r:id="rId6"/>
    <p:sldId id="422" r:id="rId7"/>
    <p:sldId id="425" r:id="rId8"/>
    <p:sldId id="426" r:id="rId9"/>
    <p:sldId id="427" r:id="rId10"/>
    <p:sldId id="424" r:id="rId11"/>
  </p:sldIdLst>
  <p:sldSz cx="20104100" cy="11309350"/>
  <p:notesSz cx="20104100" cy="11309350"/>
  <p:embeddedFontLst>
    <p:embeddedFont>
      <p:font typeface="Book Antiqua" panose="020406020503050303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Druk Cyr" charset="-52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972A1E9-B343-4E26-9EB6-DF885D792DDC}">
          <p14:sldIdLst>
            <p14:sldId id="409"/>
            <p14:sldId id="419"/>
            <p14:sldId id="420"/>
            <p14:sldId id="422"/>
            <p14:sldId id="425"/>
            <p14:sldId id="426"/>
            <p14:sldId id="427"/>
            <p14:sldId id="4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72D"/>
    <a:srgbClr val="DFB05B"/>
    <a:srgbClr val="663300"/>
    <a:srgbClr val="87704F"/>
    <a:srgbClr val="6B7A56"/>
    <a:srgbClr val="67824E"/>
    <a:srgbClr val="77933C"/>
    <a:srgbClr val="660066"/>
    <a:srgbClr val="C28A2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0" autoAdjust="0"/>
  </p:normalViewPr>
  <p:slideViewPr>
    <p:cSldViewPr>
      <p:cViewPr varScale="1">
        <p:scale>
          <a:sx n="41" d="100"/>
          <a:sy n="41" d="100"/>
        </p:scale>
        <p:origin x="1044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89261909476213E-2"/>
          <c:y val="1.7562013381420848E-2"/>
          <c:w val="0.94282586289422854"/>
          <c:h val="0.805276031143589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Лист1!$A$3:$A$11</c:f>
              <c:strCache>
                <c:ptCount val="9"/>
                <c:pt idx="0">
                  <c:v>эссе</c:v>
                </c:pt>
                <c:pt idx="1">
                  <c:v>рассказ</c:v>
                </c:pt>
                <c:pt idx="2">
                  <c:v>дневник</c:v>
                </c:pt>
                <c:pt idx="3">
                  <c:v>очерк</c:v>
                </c:pt>
                <c:pt idx="4">
                  <c:v>сказки</c:v>
                </c:pt>
                <c:pt idx="5">
                  <c:v>письмо</c:v>
                </c:pt>
                <c:pt idx="6">
                  <c:v>заочная экскурсия</c:v>
                </c:pt>
                <c:pt idx="7">
                  <c:v>репортаж</c:v>
                </c:pt>
                <c:pt idx="8">
                  <c:v>интервью</c:v>
                </c:pt>
              </c:strCache>
            </c:str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34</c:v>
                </c:pt>
                <c:pt idx="1">
                  <c:v>26</c:v>
                </c:pt>
                <c:pt idx="2">
                  <c:v>9</c:v>
                </c:pt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6-41AD-AECB-8B0AE4841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3956192"/>
        <c:axId val="1882134384"/>
      </c:barChart>
      <c:catAx>
        <c:axId val="209395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882134384"/>
        <c:crosses val="autoZero"/>
        <c:auto val="1"/>
        <c:lblAlgn val="ctr"/>
        <c:lblOffset val="100"/>
        <c:noMultiLvlLbl val="0"/>
      </c:catAx>
      <c:valAx>
        <c:axId val="188213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395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D7D5-8708-414E-A29F-98E62F4411CE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9D696-2C48-42F0-9C6F-3144E0076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6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1738" y="847725"/>
            <a:ext cx="7540625" cy="4241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99D696-2C48-42F0-9C6F-3144E007693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76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Всероссийские конкурсы профессионального мастерства среди педагогических работников образовательных организаций являются не только эффективной школой профессионального и личностного роста современного педагога, они становятся механизмом популяризации профессии и повышения статуса учителя, они показывают достижения системы российского образования и перспективы развития.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99D696-2C48-42F0-9C6F-3144E007693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19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9" y="3505900"/>
            <a:ext cx="17088486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6" y="6333239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1D8BD707-D9CF-40AE-B4C6-C98DA3205C09}" type="datetimeFigureOut">
              <a:rPr lang="en-US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12/15/2025</a:t>
            </a:fld>
            <a:endParaRPr lang="en-US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B6F15528-21DE-4FAA-801E-634DDDAF4B2B}" type="slidenum">
              <a:rPr lang="ru-RU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‹#›</a:t>
            </a:fld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6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52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9" y="3505900"/>
            <a:ext cx="17088486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6" y="6333239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58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3"/>
            <a:ext cx="8013198" cy="1615964"/>
          </a:xfrm>
        </p:spPr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2003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20" y="3332182"/>
            <a:ext cx="803982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156093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1012608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" y="9177461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1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5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3"/>
            <a:ext cx="8013198" cy="1615964"/>
          </a:xfrm>
        </p:spPr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6" y="2601152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3" y="2601152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4029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3"/>
            <a:ext cx="8013198" cy="1615964"/>
          </a:xfrm>
        </p:spPr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16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12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3"/>
            <a:ext cx="8013198" cy="1615964"/>
          </a:xfrm>
        </p:spPr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1D8BD707-D9CF-40AE-B4C6-C98DA3205C09}" type="datetimeFigureOut">
              <a:rPr lang="en-US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12/15/2025</a:t>
            </a:fld>
            <a:endParaRPr lang="en-US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B6F15528-21DE-4FAA-801E-634DDDAF4B2B}" type="slidenum">
              <a:rPr lang="ru-RU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‹#›</a:t>
            </a:fld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9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20" y="3332182"/>
            <a:ext cx="803982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156093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1012608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" y="9177461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1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5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3"/>
            <a:ext cx="8013198" cy="1615964"/>
          </a:xfrm>
        </p:spPr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6" y="2601152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3" y="2601152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1D8BD707-D9CF-40AE-B4C6-C98DA3205C09}" type="datetimeFigureOut">
              <a:rPr lang="en-US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12/15/2025</a:t>
            </a:fld>
            <a:endParaRPr lang="en-US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B6F15528-21DE-4FAA-801E-634DDDAF4B2B}" type="slidenum">
              <a:rPr lang="ru-RU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‹#›</a:t>
            </a:fld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3"/>
            <a:ext cx="8013198" cy="1615964"/>
          </a:xfrm>
        </p:spPr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1D8BD707-D9CF-40AE-B4C6-C98DA3205C09}" type="datetimeFigureOut">
              <a:rPr lang="en-US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12/15/2025</a:t>
            </a:fld>
            <a:endParaRPr lang="en-US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B6F15528-21DE-4FAA-801E-634DDDAF4B2B}" type="slidenum">
              <a:rPr lang="ru-RU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‹#›</a:t>
            </a:fld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2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1D8BD707-D9CF-40AE-B4C6-C98DA3205C09}" type="datetimeFigureOut">
              <a:rPr lang="en-US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12/15/2025</a:t>
            </a:fld>
            <a:endParaRPr lang="en-US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B6F15528-21DE-4FAA-801E-634DDDAF4B2B}" type="slidenum">
              <a:rPr lang="ru-RU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‹#›</a:t>
            </a:fld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9" y="3505900"/>
            <a:ext cx="17088486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6" y="6333239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91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3"/>
            <a:ext cx="8013198" cy="1615964"/>
          </a:xfrm>
        </p:spPr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32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20" y="3332182"/>
            <a:ext cx="803982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156093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1012608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" y="9177461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1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5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3"/>
            <a:ext cx="8013198" cy="1615964"/>
          </a:xfrm>
        </p:spPr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6" y="2601152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3" y="2601152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099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3"/>
            <a:ext cx="8013198" cy="1615964"/>
          </a:xfrm>
        </p:spPr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5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4"/>
            <a:ext cx="8013198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7" y="2601152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5" y="10517699"/>
            <a:ext cx="6433312" cy="229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8" y="10517699"/>
            <a:ext cx="4623942" cy="229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1D8BD707-D9CF-40AE-B4C6-C98DA3205C09}" type="datetimeFigureOut">
              <a:rPr lang="en-US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12/15/2025</a:t>
            </a:fld>
            <a:endParaRPr lang="en-US" sz="14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6" y="10517699"/>
            <a:ext cx="4623942" cy="229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55"/>
            <a:fld id="{B6F15528-21DE-4FAA-801E-634DDDAF4B2B}" type="slidenum">
              <a:rPr lang="ru-RU" sz="1492" smtClean="0">
                <a:solidFill>
                  <a:prstClr val="black">
                    <a:tint val="75000"/>
                  </a:prstClr>
                </a:solidFill>
              </a:rPr>
              <a:pPr defTabSz="757855"/>
              <a:t>‹#›</a:t>
            </a:fld>
            <a:endParaRPr lang="ru-RU" sz="14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1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7">
        <a:defRPr>
          <a:latin typeface="+mn-lt"/>
          <a:ea typeface="+mn-ea"/>
          <a:cs typeface="+mn-cs"/>
        </a:defRPr>
      </a:lvl2pPr>
      <a:lvl3pPr marL="914374">
        <a:defRPr>
          <a:latin typeface="+mn-lt"/>
          <a:ea typeface="+mn-ea"/>
          <a:cs typeface="+mn-cs"/>
        </a:defRPr>
      </a:lvl3pPr>
      <a:lvl4pPr marL="1371560">
        <a:defRPr>
          <a:latin typeface="+mn-lt"/>
          <a:ea typeface="+mn-ea"/>
          <a:cs typeface="+mn-cs"/>
        </a:defRPr>
      </a:lvl4pPr>
      <a:lvl5pPr marL="1828747">
        <a:defRPr>
          <a:latin typeface="+mn-lt"/>
          <a:ea typeface="+mn-ea"/>
          <a:cs typeface="+mn-cs"/>
        </a:defRPr>
      </a:lvl5pPr>
      <a:lvl6pPr marL="2285935">
        <a:defRPr>
          <a:latin typeface="+mn-lt"/>
          <a:ea typeface="+mn-ea"/>
          <a:cs typeface="+mn-cs"/>
        </a:defRPr>
      </a:lvl6pPr>
      <a:lvl7pPr marL="2743122">
        <a:defRPr>
          <a:latin typeface="+mn-lt"/>
          <a:ea typeface="+mn-ea"/>
          <a:cs typeface="+mn-cs"/>
        </a:defRPr>
      </a:lvl7pPr>
      <a:lvl8pPr marL="3200308">
        <a:defRPr>
          <a:latin typeface="+mn-lt"/>
          <a:ea typeface="+mn-ea"/>
          <a:cs typeface="+mn-cs"/>
        </a:defRPr>
      </a:lvl8pPr>
      <a:lvl9pPr marL="36574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7">
        <a:defRPr>
          <a:latin typeface="+mn-lt"/>
          <a:ea typeface="+mn-ea"/>
          <a:cs typeface="+mn-cs"/>
        </a:defRPr>
      </a:lvl2pPr>
      <a:lvl3pPr marL="914374">
        <a:defRPr>
          <a:latin typeface="+mn-lt"/>
          <a:ea typeface="+mn-ea"/>
          <a:cs typeface="+mn-cs"/>
        </a:defRPr>
      </a:lvl3pPr>
      <a:lvl4pPr marL="1371560">
        <a:defRPr>
          <a:latin typeface="+mn-lt"/>
          <a:ea typeface="+mn-ea"/>
          <a:cs typeface="+mn-cs"/>
        </a:defRPr>
      </a:lvl4pPr>
      <a:lvl5pPr marL="1828747">
        <a:defRPr>
          <a:latin typeface="+mn-lt"/>
          <a:ea typeface="+mn-ea"/>
          <a:cs typeface="+mn-cs"/>
        </a:defRPr>
      </a:lvl5pPr>
      <a:lvl6pPr marL="2285935">
        <a:defRPr>
          <a:latin typeface="+mn-lt"/>
          <a:ea typeface="+mn-ea"/>
          <a:cs typeface="+mn-cs"/>
        </a:defRPr>
      </a:lvl6pPr>
      <a:lvl7pPr marL="2743122">
        <a:defRPr>
          <a:latin typeface="+mn-lt"/>
          <a:ea typeface="+mn-ea"/>
          <a:cs typeface="+mn-cs"/>
        </a:defRPr>
      </a:lvl7pPr>
      <a:lvl8pPr marL="3200308">
        <a:defRPr>
          <a:latin typeface="+mn-lt"/>
          <a:ea typeface="+mn-ea"/>
          <a:cs typeface="+mn-cs"/>
        </a:defRPr>
      </a:lvl8pPr>
      <a:lvl9pPr marL="3657494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4"/>
            <a:ext cx="8013198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7" y="2601152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5" y="10517699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8" y="10517699"/>
            <a:ext cx="4623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6" y="10517699"/>
            <a:ext cx="4623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583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7">
        <a:defRPr>
          <a:latin typeface="+mn-lt"/>
          <a:ea typeface="+mn-ea"/>
          <a:cs typeface="+mn-cs"/>
        </a:defRPr>
      </a:lvl2pPr>
      <a:lvl3pPr marL="914374">
        <a:defRPr>
          <a:latin typeface="+mn-lt"/>
          <a:ea typeface="+mn-ea"/>
          <a:cs typeface="+mn-cs"/>
        </a:defRPr>
      </a:lvl3pPr>
      <a:lvl4pPr marL="1371560">
        <a:defRPr>
          <a:latin typeface="+mn-lt"/>
          <a:ea typeface="+mn-ea"/>
          <a:cs typeface="+mn-cs"/>
        </a:defRPr>
      </a:lvl4pPr>
      <a:lvl5pPr marL="1828747">
        <a:defRPr>
          <a:latin typeface="+mn-lt"/>
          <a:ea typeface="+mn-ea"/>
          <a:cs typeface="+mn-cs"/>
        </a:defRPr>
      </a:lvl5pPr>
      <a:lvl6pPr marL="2285935">
        <a:defRPr>
          <a:latin typeface="+mn-lt"/>
          <a:ea typeface="+mn-ea"/>
          <a:cs typeface="+mn-cs"/>
        </a:defRPr>
      </a:lvl6pPr>
      <a:lvl7pPr marL="2743122">
        <a:defRPr>
          <a:latin typeface="+mn-lt"/>
          <a:ea typeface="+mn-ea"/>
          <a:cs typeface="+mn-cs"/>
        </a:defRPr>
      </a:lvl7pPr>
      <a:lvl8pPr marL="3200308">
        <a:defRPr>
          <a:latin typeface="+mn-lt"/>
          <a:ea typeface="+mn-ea"/>
          <a:cs typeface="+mn-cs"/>
        </a:defRPr>
      </a:lvl8pPr>
      <a:lvl9pPr marL="36574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7">
        <a:defRPr>
          <a:latin typeface="+mn-lt"/>
          <a:ea typeface="+mn-ea"/>
          <a:cs typeface="+mn-cs"/>
        </a:defRPr>
      </a:lvl2pPr>
      <a:lvl3pPr marL="914374">
        <a:defRPr>
          <a:latin typeface="+mn-lt"/>
          <a:ea typeface="+mn-ea"/>
          <a:cs typeface="+mn-cs"/>
        </a:defRPr>
      </a:lvl3pPr>
      <a:lvl4pPr marL="1371560">
        <a:defRPr>
          <a:latin typeface="+mn-lt"/>
          <a:ea typeface="+mn-ea"/>
          <a:cs typeface="+mn-cs"/>
        </a:defRPr>
      </a:lvl4pPr>
      <a:lvl5pPr marL="1828747">
        <a:defRPr>
          <a:latin typeface="+mn-lt"/>
          <a:ea typeface="+mn-ea"/>
          <a:cs typeface="+mn-cs"/>
        </a:defRPr>
      </a:lvl5pPr>
      <a:lvl6pPr marL="2285935">
        <a:defRPr>
          <a:latin typeface="+mn-lt"/>
          <a:ea typeface="+mn-ea"/>
          <a:cs typeface="+mn-cs"/>
        </a:defRPr>
      </a:lvl6pPr>
      <a:lvl7pPr marL="2743122">
        <a:defRPr>
          <a:latin typeface="+mn-lt"/>
          <a:ea typeface="+mn-ea"/>
          <a:cs typeface="+mn-cs"/>
        </a:defRPr>
      </a:lvl7pPr>
      <a:lvl8pPr marL="3200308">
        <a:defRPr>
          <a:latin typeface="+mn-lt"/>
          <a:ea typeface="+mn-ea"/>
          <a:cs typeface="+mn-cs"/>
        </a:defRPr>
      </a:lvl8pPr>
      <a:lvl9pPr marL="3657494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2" y="955974"/>
            <a:ext cx="8013198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7" y="2601152"/>
            <a:ext cx="18093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5" y="10517699"/>
            <a:ext cx="64333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8" y="10517699"/>
            <a:ext cx="4623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6" y="10517699"/>
            <a:ext cx="4623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691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7">
        <a:defRPr>
          <a:latin typeface="+mn-lt"/>
          <a:ea typeface="+mn-ea"/>
          <a:cs typeface="+mn-cs"/>
        </a:defRPr>
      </a:lvl2pPr>
      <a:lvl3pPr marL="914374">
        <a:defRPr>
          <a:latin typeface="+mn-lt"/>
          <a:ea typeface="+mn-ea"/>
          <a:cs typeface="+mn-cs"/>
        </a:defRPr>
      </a:lvl3pPr>
      <a:lvl4pPr marL="1371560">
        <a:defRPr>
          <a:latin typeface="+mn-lt"/>
          <a:ea typeface="+mn-ea"/>
          <a:cs typeface="+mn-cs"/>
        </a:defRPr>
      </a:lvl4pPr>
      <a:lvl5pPr marL="1828747">
        <a:defRPr>
          <a:latin typeface="+mn-lt"/>
          <a:ea typeface="+mn-ea"/>
          <a:cs typeface="+mn-cs"/>
        </a:defRPr>
      </a:lvl5pPr>
      <a:lvl6pPr marL="2285935">
        <a:defRPr>
          <a:latin typeface="+mn-lt"/>
          <a:ea typeface="+mn-ea"/>
          <a:cs typeface="+mn-cs"/>
        </a:defRPr>
      </a:lvl6pPr>
      <a:lvl7pPr marL="2743122">
        <a:defRPr>
          <a:latin typeface="+mn-lt"/>
          <a:ea typeface="+mn-ea"/>
          <a:cs typeface="+mn-cs"/>
        </a:defRPr>
      </a:lvl7pPr>
      <a:lvl8pPr marL="3200308">
        <a:defRPr>
          <a:latin typeface="+mn-lt"/>
          <a:ea typeface="+mn-ea"/>
          <a:cs typeface="+mn-cs"/>
        </a:defRPr>
      </a:lvl8pPr>
      <a:lvl9pPr marL="36574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7">
        <a:defRPr>
          <a:latin typeface="+mn-lt"/>
          <a:ea typeface="+mn-ea"/>
          <a:cs typeface="+mn-cs"/>
        </a:defRPr>
      </a:lvl2pPr>
      <a:lvl3pPr marL="914374">
        <a:defRPr>
          <a:latin typeface="+mn-lt"/>
          <a:ea typeface="+mn-ea"/>
          <a:cs typeface="+mn-cs"/>
        </a:defRPr>
      </a:lvl3pPr>
      <a:lvl4pPr marL="1371560">
        <a:defRPr>
          <a:latin typeface="+mn-lt"/>
          <a:ea typeface="+mn-ea"/>
          <a:cs typeface="+mn-cs"/>
        </a:defRPr>
      </a:lvl4pPr>
      <a:lvl5pPr marL="1828747">
        <a:defRPr>
          <a:latin typeface="+mn-lt"/>
          <a:ea typeface="+mn-ea"/>
          <a:cs typeface="+mn-cs"/>
        </a:defRPr>
      </a:lvl5pPr>
      <a:lvl6pPr marL="2285935">
        <a:defRPr>
          <a:latin typeface="+mn-lt"/>
          <a:ea typeface="+mn-ea"/>
          <a:cs typeface="+mn-cs"/>
        </a:defRPr>
      </a:lvl6pPr>
      <a:lvl7pPr marL="2743122">
        <a:defRPr>
          <a:latin typeface="+mn-lt"/>
          <a:ea typeface="+mn-ea"/>
          <a:cs typeface="+mn-cs"/>
        </a:defRPr>
      </a:lvl7pPr>
      <a:lvl8pPr marL="3200308">
        <a:defRPr>
          <a:latin typeface="+mn-lt"/>
          <a:ea typeface="+mn-ea"/>
          <a:cs typeface="+mn-cs"/>
        </a:defRPr>
      </a:lvl8pPr>
      <a:lvl9pPr marL="365749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surwiki.admsurgut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ks.edsoo.ru/news?competitionId=13&amp;page=1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lck.ru/3QinY2" TargetMode="External"/><Relationship Id="rId3" Type="http://schemas.openxmlformats.org/officeDocument/2006/relationships/image" Target="../media/image13.png"/><Relationship Id="rId7" Type="http://schemas.openxmlformats.org/officeDocument/2006/relationships/hyperlink" Target="mailto:pev@admsurgut.r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s://ec.memory45.s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hyperlink" Target="http://publication.pravo.gov.ru/document/0001202510160031?index=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81284" y="-142996"/>
            <a:ext cx="1722816" cy="11595342"/>
          </a:xfrm>
          <a:prstGeom prst="rect">
            <a:avLst/>
          </a:prstGeom>
        </p:spPr>
      </p:pic>
      <p:sp>
        <p:nvSpPr>
          <p:cNvPr id="19" name="object 2"/>
          <p:cNvSpPr txBox="1">
            <a:spLocks/>
          </p:cNvSpPr>
          <p:nvPr/>
        </p:nvSpPr>
        <p:spPr>
          <a:xfrm>
            <a:off x="0" y="5579110"/>
            <a:ext cx="20104100" cy="1788759"/>
          </a:xfrm>
          <a:prstGeom prst="rect">
            <a:avLst/>
          </a:prstGeom>
        </p:spPr>
        <p:txBody>
          <a:bodyPr vert="horz" wrap="square" lIns="0" tIns="10420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0526" algn="ctr" defTabSz="757855">
              <a:spcBef>
                <a:spcPts val="821"/>
              </a:spcBef>
              <a:defRPr/>
            </a:pPr>
            <a:br>
              <a:rPr lang="ru-RU" sz="5470" b="1" kern="0" spc="-4" dirty="0">
                <a:solidFill>
                  <a:srgbClr val="435422"/>
                </a:solidFill>
                <a:latin typeface="Book Antiqua" panose="02040602050305030304" pitchFamily="18" charset="0"/>
              </a:rPr>
            </a:br>
            <a:endParaRPr lang="ru-RU" sz="5470" b="1" kern="0" spc="-4" dirty="0">
              <a:solidFill>
                <a:srgbClr val="43542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D55272-AF65-41FC-B11D-8B68E64D377E}"/>
              </a:ext>
            </a:extLst>
          </p:cNvPr>
          <p:cNvSpPr/>
          <p:nvPr/>
        </p:nvSpPr>
        <p:spPr>
          <a:xfrm>
            <a:off x="831850" y="5678756"/>
            <a:ext cx="18745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323" algn="ctr" defTabSz="1103251">
              <a:spcBef>
                <a:spcPts val="1194"/>
              </a:spcBef>
              <a:defRPr/>
            </a:pPr>
            <a:r>
              <a:rPr lang="ru-RU" sz="4800" b="1" kern="0" spc="-7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литературно-творческих конкурсах: </a:t>
            </a:r>
          </a:p>
          <a:p>
            <a:pPr marL="15323" algn="ctr" defTabSz="1103251">
              <a:spcBef>
                <a:spcPts val="1194"/>
              </a:spcBef>
              <a:defRPr/>
            </a:pPr>
            <a:r>
              <a:rPr lang="ru-RU" sz="4800" b="1" kern="0" spc="-7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Всероссийском конкурсе сочинений в 2025 году, Международном конкурсе сочинений «Без срока давности» в 2026 году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016B10-A9D6-4D12-8D65-7B13759E0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50" y="8877991"/>
            <a:ext cx="3237257" cy="18289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B49A83-7EBF-47AB-AC0A-7FE9520279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0" y="8922340"/>
            <a:ext cx="3237257" cy="17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7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7CBA66-8D0D-4EAF-A529-E83F8AE12E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87" y="48486"/>
            <a:ext cx="1090063" cy="15468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FBC074-70F1-4B41-8322-9FA46BB8D3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050" y="244475"/>
            <a:ext cx="2133226" cy="15089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4551F3-633F-4761-A47D-AD2BB72BC9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3450" y="320675"/>
            <a:ext cx="924063" cy="1219200"/>
          </a:xfrm>
          <a:prstGeom prst="rect">
            <a:avLst/>
          </a:prstGeom>
        </p:spPr>
      </p:pic>
      <p:sp>
        <p:nvSpPr>
          <p:cNvPr id="24" name="标题 11"/>
          <p:cNvSpPr txBox="1">
            <a:spLocks/>
          </p:cNvSpPr>
          <p:nvPr/>
        </p:nvSpPr>
        <p:spPr>
          <a:xfrm>
            <a:off x="8299450" y="1844675"/>
            <a:ext cx="9906000" cy="1369074"/>
          </a:xfrm>
          <a:prstGeom prst="rect">
            <a:avLst/>
          </a:prstGeom>
        </p:spPr>
        <p:txBody>
          <a:bodyPr lIns="150785" tIns="75392" rIns="150785" bIns="75392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3000" dirty="0">
              <a:solidFill>
                <a:schemeClr val="bg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2A5FD5-7CEA-4670-B9DE-8B7620891F2C}"/>
              </a:ext>
            </a:extLst>
          </p:cNvPr>
          <p:cNvSpPr/>
          <p:nvPr/>
        </p:nvSpPr>
        <p:spPr>
          <a:xfrm>
            <a:off x="5556624" y="210306"/>
            <a:ext cx="1417282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Всероссийского конкурса сочинений: 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духовного облика и нравственных ориентиров молодого поколения через эмоциональное, интеллектуальное и эстетическое осмысление художественных произведений, воспитание ценностного отношения к русскому языку и литературе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15">
            <a:extLst>
              <a:ext uri="{FF2B5EF4-FFF2-40B4-BE49-F238E27FC236}">
                <a16:creationId xmlns:a16="http://schemas.microsoft.com/office/drawing/2014/main" id="{84A80234-21EA-425D-85C6-F744E1F2C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36801"/>
              </p:ext>
            </p:extLst>
          </p:nvPr>
        </p:nvGraphicFramePr>
        <p:xfrm>
          <a:off x="1162343" y="2265913"/>
          <a:ext cx="14630400" cy="1975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6251">
                  <a:extLst>
                    <a:ext uri="{9D8B030D-6E8A-4147-A177-3AD203B41FA5}">
                      <a16:colId xmlns:a16="http://schemas.microsoft.com/office/drawing/2014/main" val="2145302706"/>
                    </a:ext>
                  </a:extLst>
                </a:gridCol>
                <a:gridCol w="1927358">
                  <a:extLst>
                    <a:ext uri="{9D8B030D-6E8A-4147-A177-3AD203B41FA5}">
                      <a16:colId xmlns:a16="http://schemas.microsoft.com/office/drawing/2014/main" val="1273191047"/>
                    </a:ext>
                  </a:extLst>
                </a:gridCol>
                <a:gridCol w="1766006">
                  <a:extLst>
                    <a:ext uri="{9D8B030D-6E8A-4147-A177-3AD203B41FA5}">
                      <a16:colId xmlns:a16="http://schemas.microsoft.com/office/drawing/2014/main" val="3220659054"/>
                    </a:ext>
                  </a:extLst>
                </a:gridCol>
                <a:gridCol w="2314937">
                  <a:extLst>
                    <a:ext uri="{9D8B030D-6E8A-4147-A177-3AD203B41FA5}">
                      <a16:colId xmlns:a16="http://schemas.microsoft.com/office/drawing/2014/main" val="3467003901"/>
                    </a:ext>
                  </a:extLst>
                </a:gridCol>
                <a:gridCol w="2407534">
                  <a:extLst>
                    <a:ext uri="{9D8B030D-6E8A-4147-A177-3AD203B41FA5}">
                      <a16:colId xmlns:a16="http://schemas.microsoft.com/office/drawing/2014/main" val="562250798"/>
                    </a:ext>
                  </a:extLst>
                </a:gridCol>
                <a:gridCol w="3148314">
                  <a:extLst>
                    <a:ext uri="{9D8B030D-6E8A-4147-A177-3AD203B41FA5}">
                      <a16:colId xmlns:a16="http://schemas.microsoft.com/office/drawing/2014/main" val="1658420152"/>
                    </a:ext>
                  </a:extLst>
                </a:gridCol>
              </a:tblGrid>
              <a:tr h="875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Возрастная категория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 класс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 класс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 класс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 класс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участников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5283750"/>
                  </a:ext>
                </a:extLst>
              </a:tr>
              <a:tr h="443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2024/25 уч. год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 из 27 ОУ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231170"/>
                  </a:ext>
                </a:extLst>
              </a:tr>
              <a:tr h="656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2025/26 уч. год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3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 из 28 ОУ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71659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F73EA5-A3E1-43C9-888D-B420B2A31CF8}"/>
              </a:ext>
            </a:extLst>
          </p:cNvPr>
          <p:cNvSpPr/>
          <p:nvPr/>
        </p:nvSpPr>
        <p:spPr>
          <a:xfrm>
            <a:off x="1187450" y="4416251"/>
            <a:ext cx="1416412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сочинений участников ВКС по направлениям: 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28,7% - «Спешите делать добро!»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21,3%  - «Никто не забыт, ничто не забыто!» (О.Ф. Берггольц)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13% -  «Родина бывает разная, но у всех она одна!» (З.Н. Александрова).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9,6% - «Все мы родом из детства» (Антуан де Сент-Экзюпери)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7,4% -  «Мы умираем, а искусство остается» (А.А. Блок)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4,2% -  «Величайшее сокровище – хорошая библиотека» (В.Г. Белинский)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4,2% -  «О спорт, ты мир!»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3,1%  - «Родина наша – колыбель героев» (А.Н. Толстой)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3,1%  - «Нам песня строить и жить помогает» (В.И. Лебедев-Кумач)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4,2%  - «Дивишься драгоценности нашего языка» (Н.В. Гоголь)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2,1 %  - «Ветер дальних странствий». 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1%  - «Какой чистый и какой русский поэт!» (М. Горький)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0 - «Науки V юношей питают» (М.В. Ломоносов)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0 - «Сквозь огонь и стужу мы прошли» (К.М. Симонов)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8BF0F88-AB44-48EB-9438-872BF43B2F3C}"/>
              </a:ext>
            </a:extLst>
          </p:cNvPr>
          <p:cNvSpPr/>
          <p:nvPr/>
        </p:nvSpPr>
        <p:spPr>
          <a:xfrm>
            <a:off x="3803650" y="1779326"/>
            <a:ext cx="7876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количестве участников ВКС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55B5AE-B528-4C84-A6AF-744AC9124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268" y="361210"/>
            <a:ext cx="1999628" cy="112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6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7CBA66-8D0D-4EAF-A529-E83F8AE12E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87" y="48486"/>
            <a:ext cx="1090063" cy="15468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FBC074-70F1-4B41-8322-9FA46BB8D3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050" y="244475"/>
            <a:ext cx="2133226" cy="15089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4551F3-633F-4761-A47D-AD2BB72BC9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3450" y="320675"/>
            <a:ext cx="924063" cy="1219200"/>
          </a:xfrm>
          <a:prstGeom prst="rect">
            <a:avLst/>
          </a:prstGeom>
        </p:spPr>
      </p:pic>
      <p:sp>
        <p:nvSpPr>
          <p:cNvPr id="24" name="标题 11"/>
          <p:cNvSpPr txBox="1">
            <a:spLocks/>
          </p:cNvSpPr>
          <p:nvPr/>
        </p:nvSpPr>
        <p:spPr>
          <a:xfrm>
            <a:off x="6710880" y="1653402"/>
            <a:ext cx="9906000" cy="1369074"/>
          </a:xfrm>
          <a:prstGeom prst="rect">
            <a:avLst/>
          </a:prstGeom>
        </p:spPr>
        <p:txBody>
          <a:bodyPr lIns="150785" tIns="75392" rIns="150785" bIns="75392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3000" dirty="0">
              <a:solidFill>
                <a:schemeClr val="bg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5318BA9-E6E0-4923-8FEE-A39C6E471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222471"/>
              </p:ext>
            </p:extLst>
          </p:nvPr>
        </p:nvGraphicFramePr>
        <p:xfrm>
          <a:off x="1176020" y="2529212"/>
          <a:ext cx="16977926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50D4DA-174E-4F35-8DE1-07DAAA52FCCE}"/>
              </a:ext>
            </a:extLst>
          </p:cNvPr>
          <p:cNvSpPr/>
          <p:nvPr/>
        </p:nvSpPr>
        <p:spPr>
          <a:xfrm>
            <a:off x="3346450" y="474740"/>
            <a:ext cx="16634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сочинение пишется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прозе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жанре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рассказа, сказки, письма, дневника, заочной экскурсии, очерка, репортажа, интервью, эссе, рецензии.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B6FFA1B-6CF8-4781-89F2-317F06FC88C9}"/>
              </a:ext>
            </a:extLst>
          </p:cNvPr>
          <p:cNvSpPr/>
          <p:nvPr/>
        </p:nvSpPr>
        <p:spPr>
          <a:xfrm>
            <a:off x="7080250" y="2408591"/>
            <a:ext cx="10010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Распределение сочинений участников ВКС по жанрам </a:t>
            </a:r>
            <a:endParaRPr lang="ru-RU" sz="3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86C3AB-9671-47B8-9CF4-38BC2B791BD8}"/>
              </a:ext>
            </a:extLst>
          </p:cNvPr>
          <p:cNvSpPr/>
          <p:nvPr/>
        </p:nvSpPr>
        <p:spPr>
          <a:xfrm>
            <a:off x="2622176" y="9018728"/>
            <a:ext cx="1531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участников определили жанр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«сочинение», «сочинение-рассуждение»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конкурсные работы написаны в жанрах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притча, путевые заметки, отзыв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эти жанры положением 2025 года не определены. </a:t>
            </a:r>
          </a:p>
        </p:txBody>
      </p:sp>
      <p:sp>
        <p:nvSpPr>
          <p:cNvPr id="14" name="Знак умножения 13">
            <a:extLst>
              <a:ext uri="{FF2B5EF4-FFF2-40B4-BE49-F238E27FC236}">
                <a16:creationId xmlns:a16="http://schemas.microsoft.com/office/drawing/2014/main" id="{5A2D9DA4-9C94-492F-AF18-5C67855C774A}"/>
              </a:ext>
            </a:extLst>
          </p:cNvPr>
          <p:cNvSpPr/>
          <p:nvPr/>
        </p:nvSpPr>
        <p:spPr>
          <a:xfrm>
            <a:off x="0" y="8334191"/>
            <a:ext cx="2895600" cy="256071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6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7CBA66-8D0D-4EAF-A529-E83F8AE12E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87" y="48486"/>
            <a:ext cx="1090063" cy="15468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FBC074-70F1-4B41-8322-9FA46BB8D3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050" y="244475"/>
            <a:ext cx="2133226" cy="15089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4551F3-633F-4761-A47D-AD2BB72BC9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3450" y="320675"/>
            <a:ext cx="924063" cy="12192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6222F6-73EC-4788-B2E6-6CB15B5EFD41}"/>
              </a:ext>
            </a:extLst>
          </p:cNvPr>
          <p:cNvSpPr/>
          <p:nvPr/>
        </p:nvSpPr>
        <p:spPr>
          <a:xfrm>
            <a:off x="148863" y="2845495"/>
            <a:ext cx="20104100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всех этапах Конкурса оценивание проходит по единым критериям: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	соответствие темы выбранному тематическому направлению,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оригинальность;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	соответствие содержания выбранной теме;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	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отражение в содержании авторской позиции;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	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корректное использование литературного, исторического, биографического, научного материала;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	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конкурсного сочинения выбранному жанру;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	целесообразность использования языковых средств;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	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стройность композиции сочинения, соответствие замыслу;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	целесообразность использования композиционных приемов, оригинальность композиции;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логичность речи;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11) богатство использованных грамматических конструкций;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12) выразительность речи;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13)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орфографических правил;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14)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пунктуационных правил;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15)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грамматических норм;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16)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речевых норм;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17)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эмоциональное воздействие на читателя.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F24934-B33E-439C-B28A-8787F5895872}"/>
              </a:ext>
            </a:extLst>
          </p:cNvPr>
          <p:cNvSpPr/>
          <p:nvPr/>
        </p:nvSpPr>
        <p:spPr>
          <a:xfrm>
            <a:off x="3498850" y="374149"/>
            <a:ext cx="164824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540385" algn="l"/>
              </a:tabLs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подготовки использовать материалы, размещенные на официальном сайте ВКС (</a:t>
            </a:r>
            <a:r>
              <a:rPr lang="ru-RU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https://vks.edsoo.ru/news?competitionId=13&amp;page=1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 сайте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SurWiki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u="sng" spc="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https://www.surwiki.admsurgut.ru</a:t>
            </a:r>
            <a:r>
              <a:rPr lang="ru-RU" sz="3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разделе Портал сообщества/ГМО учителей русского языка и литературы/Литературно-творческие конкурсы/Как подготовиться к конкурсам сочинений</a:t>
            </a: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9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7CBA66-8D0D-4EAF-A529-E83F8AE12E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87" y="48486"/>
            <a:ext cx="1090063" cy="15468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FBC074-70F1-4B41-8322-9FA46BB8D3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050" y="244475"/>
            <a:ext cx="2133226" cy="15089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4551F3-633F-4761-A47D-AD2BB72BC9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3450" y="320675"/>
            <a:ext cx="924063" cy="1219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3B90AF-17D8-41DB-9898-7526E6AE2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650" y="323119"/>
            <a:ext cx="1866339" cy="103334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0063F4-5F2B-4A12-9130-4ADF692D18E5}"/>
              </a:ext>
            </a:extLst>
          </p:cNvPr>
          <p:cNvSpPr/>
          <p:nvPr/>
        </p:nvSpPr>
        <p:spPr>
          <a:xfrm>
            <a:off x="5403850" y="342716"/>
            <a:ext cx="1432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Международного конкурса сочинений «Без срока давности»: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исторической памяти о трагедии мирного населения СССР – жертвах военных преступлений нацистов и их пособников в период Великой Отечественной войны 1941–1945 годов.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C6F5A58-7FDC-40BE-8567-9741891870C1}"/>
              </a:ext>
            </a:extLst>
          </p:cNvPr>
          <p:cNvSpPr/>
          <p:nvPr/>
        </p:nvSpPr>
        <p:spPr>
          <a:xfrm>
            <a:off x="667818" y="2272849"/>
            <a:ext cx="5269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обучающиеся 5-7 классов;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обучающиеся 8-9 классов;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обучающиеся 10-I1 классов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A61CF5E-23C0-4560-9000-B1B450C2F3E7}"/>
              </a:ext>
            </a:extLst>
          </p:cNvPr>
          <p:cNvSpPr/>
          <p:nvPr/>
        </p:nvSpPr>
        <p:spPr>
          <a:xfrm>
            <a:off x="527050" y="4172836"/>
            <a:ext cx="193194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 направления: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преступления против детства;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карательные операции, направленные на централизованное уничтожение мирного населения;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уничтожение голодом и создание невыносимых условий существования;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угон на принудительные работы;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трагедия и подвиг советского народа в произведениях искусства;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военные преступления японских милитаристов (к 80-летию победы  над милитаристской Японией и окончание  второй мировой войны);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 поисковых отрядов, общественных организаций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движений молодежи по сохранению и увековечению памяти о геноциде советского народа в период Великой Отечественной войны;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участие в образовательно-просветительских мероприятиях проекта «Без срока давности» как личный опыт сохранения исторической памяти о трагедии мирного населения в годы Великой Отечественной войны;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трагедия моей семьи в годы Великой Отечественной войны;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нацизм и неонацизм: история и современность.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366FB5E-6702-4AFE-A4F7-DFA916CC2A0D}"/>
              </a:ext>
            </a:extLst>
          </p:cNvPr>
          <p:cNvSpPr/>
          <p:nvPr/>
        </p:nvSpPr>
        <p:spPr>
          <a:xfrm>
            <a:off x="7004050" y="2221490"/>
            <a:ext cx="1272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сочинение пишется в прозе в жанре рассказа, </a:t>
            </a:r>
            <a:r>
              <a:rPr lang="ru-RU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притчи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 сказки, дневника, очерка, репортажа, интервью, эссе, заочной экскурсии, рецензии, </a:t>
            </a:r>
            <a:r>
              <a:rPr lang="ru-RU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путевых заметок.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Поэтические тексты не рассматриваются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54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7CBA66-8D0D-4EAF-A529-E83F8AE12E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87" y="48486"/>
            <a:ext cx="1090063" cy="15468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FBC074-70F1-4B41-8322-9FA46BB8D3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050" y="244475"/>
            <a:ext cx="2133226" cy="15089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4551F3-633F-4761-A47D-AD2BB72BC9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3450" y="320675"/>
            <a:ext cx="924063" cy="1219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3B90AF-17D8-41DB-9898-7526E6AE2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650" y="323119"/>
            <a:ext cx="1866339" cy="103334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A03068-9EEE-4E18-B6C3-718FCCC7511D}"/>
              </a:ext>
            </a:extLst>
          </p:cNvPr>
          <p:cNvSpPr/>
          <p:nvPr/>
        </p:nvSpPr>
        <p:spPr>
          <a:xfrm>
            <a:off x="254488" y="1671501"/>
            <a:ext cx="198496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этап  - </a:t>
            </a:r>
            <a:r>
              <a:rPr lang="ru-RU" sz="3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19 января 2026 г.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ОУ.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 - </a:t>
            </a:r>
            <a:r>
              <a:rPr lang="ru-RU" sz="3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 января по 5 февраля 2026 г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жюри – 29 января 2026 г.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FCBC41-E8A8-4846-A2EF-150D81CA3147}"/>
              </a:ext>
            </a:extLst>
          </p:cNvPr>
          <p:cNvSpPr/>
          <p:nvPr/>
        </p:nvSpPr>
        <p:spPr>
          <a:xfrm>
            <a:off x="254488" y="4730539"/>
            <a:ext cx="198496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Квота - не более 6 конкурсных сочинений (по 2 сочинения от каждой возрастной категории).</a:t>
            </a:r>
          </a:p>
          <a:p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 - до 28 января 2026 года конкурсные документы в электронном (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pev@admsurgut.ru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бумажном форматах.</a:t>
            </a:r>
          </a:p>
          <a:p>
            <a:r>
              <a:rPr lang="ru-RU" sz="3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конкурсных документов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размещены по ссылке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https://clck.ru/3QinY2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8968B84-C9BB-493B-A07D-C054B22A3B1C}"/>
              </a:ext>
            </a:extLst>
          </p:cNvPr>
          <p:cNvSpPr/>
          <p:nvPr/>
        </p:nvSpPr>
        <p:spPr>
          <a:xfrm>
            <a:off x="335687" y="8016875"/>
            <a:ext cx="15937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540385" algn="l"/>
              </a:tabLs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подготовки использовать материалы, размещенные на официальном сайте Конкурса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https://ec.memory45.su/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540385" algn="l"/>
              </a:tabLst>
            </a:pPr>
            <a:endParaRPr lang="ru-RU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8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7CBA66-8D0D-4EAF-A529-E83F8AE12E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52975" y="0"/>
            <a:ext cx="1226959" cy="17410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FBC074-70F1-4B41-8322-9FA46BB8D3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12364" y="225776"/>
            <a:ext cx="2378040" cy="16821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4551F3-633F-4761-A47D-AD2BB72BC9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95671" y="376101"/>
            <a:ext cx="924063" cy="1219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3B90AF-17D8-41DB-9898-7526E6AE2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67362" y="230329"/>
            <a:ext cx="2465307" cy="136497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21C2B70-13E4-481F-994C-DC14595D514A}"/>
              </a:ext>
            </a:extLst>
          </p:cNvPr>
          <p:cNvSpPr/>
          <p:nvPr/>
        </p:nvSpPr>
        <p:spPr>
          <a:xfrm>
            <a:off x="553270" y="225776"/>
            <a:ext cx="18604432" cy="109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Содержание конкурсного сочинения: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соответствие сочинения цели и задачам Конкурса;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соответствие конкурсного сочинения выбранному тематическому направлению;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соответствие содержания конкурсного сочинения выбранной теме;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полнота раскрытия темы конкурсного сочинения;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цельность, логичность композиции сочинения;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корректное использование в сочинении литературного, исторического, фактического (в том числе биографического), научного и другого материала;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оригинальность авторского замысла;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выражение в сочинении авторской позиции.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Жанровое и языковое своеобразие конкурсного сочинения.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соответствие содержания конкурсного сочинения выбранному жанру;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разнообразие синтаксических конструкций;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целесообразность использования языковых средств;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стилевое единство.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Грамотность конкурсного сочинения: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соблюдение орфографических норм русского языка;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соблюдение пунктуационных норм русского языка;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соблюдение грамматических норм русского языка;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соблюдение речевых норм русского языка.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Эмоциональное воздействие на читателя.</a:t>
            </a:r>
          </a:p>
        </p:txBody>
      </p:sp>
    </p:spTree>
    <p:extLst>
      <p:ext uri="{BB962C8B-B14F-4D97-AF65-F5344CB8AC3E}">
        <p14:creationId xmlns:p14="http://schemas.microsoft.com/office/powerpoint/2010/main" val="391320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243999"/>
            <a:ext cx="1841999" cy="30645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37356" y="288067"/>
            <a:ext cx="12429910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99">
              <a:defRPr sz="1000" b="0" i="0" u="none" strike="noStrike" kern="1200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3315" spc="-6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Возможности для развития интеллектуальных </a:t>
            </a:r>
            <a:br>
              <a:rPr lang="en-US" sz="3315" spc="-6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15" spc="-6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 творческих компетенций обучающихся и педагогов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7067" y="338031"/>
            <a:ext cx="1079054" cy="1201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03661" y="2512184"/>
            <a:ext cx="16988492" cy="366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57855"/>
            <a:endParaRPr lang="ru-RU" sz="3315" dirty="0">
              <a:solidFill>
                <a:prstClr val="black"/>
              </a:solidFill>
              <a:latin typeface="Calibri"/>
              <a:hlinkClick r:id=""/>
            </a:endParaRPr>
          </a:p>
          <a:p>
            <a:pPr algn="ctr" defTabSz="757855"/>
            <a:endParaRPr lang="ru-RU" sz="3315" dirty="0">
              <a:solidFill>
                <a:prstClr val="black"/>
              </a:solidFill>
              <a:latin typeface="Calibri"/>
              <a:hlinkClick r:id=""/>
            </a:endParaRPr>
          </a:p>
          <a:p>
            <a:pPr algn="ctr" defTabSz="757855"/>
            <a:endParaRPr lang="ru-RU" sz="3315" dirty="0">
              <a:solidFill>
                <a:prstClr val="black"/>
              </a:solidFill>
              <a:latin typeface="Calibri"/>
              <a:hlinkClick r:id=""/>
            </a:endParaRPr>
          </a:p>
          <a:p>
            <a:pPr algn="ctr" defTabSz="757855"/>
            <a:endParaRPr lang="ru-RU" sz="3315" dirty="0">
              <a:solidFill>
                <a:prstClr val="black"/>
              </a:solidFill>
              <a:latin typeface="Calibri"/>
              <a:hlinkClick r:id=""/>
            </a:endParaRPr>
          </a:p>
          <a:p>
            <a:pPr algn="ctr" defTabSz="757855"/>
            <a:endParaRPr lang="ru-RU" sz="3315" dirty="0">
              <a:solidFill>
                <a:prstClr val="black"/>
              </a:solidFill>
              <a:latin typeface="Calibri"/>
              <a:hlinkClick r:id=""/>
            </a:endParaRPr>
          </a:p>
          <a:p>
            <a:pPr algn="ctr" defTabSz="757855"/>
            <a:endParaRPr lang="ru-RU" sz="3315" dirty="0">
              <a:solidFill>
                <a:prstClr val="black"/>
              </a:solidFill>
              <a:latin typeface="Calibri"/>
              <a:hlinkClick r:id=""/>
            </a:endParaRPr>
          </a:p>
          <a:p>
            <a:pPr algn="ctr" defTabSz="757855"/>
            <a:endParaRPr lang="ru-RU" sz="3315" dirty="0">
              <a:solidFill>
                <a:prstClr val="black"/>
              </a:solidFill>
              <a:latin typeface="Calibri"/>
              <a:hlinkClick r:id="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839612-F7D3-4D06-9A41-832FD81BBACC}"/>
              </a:ext>
            </a:extLst>
          </p:cNvPr>
          <p:cNvSpPr/>
          <p:nvPr/>
        </p:nvSpPr>
        <p:spPr>
          <a:xfrm>
            <a:off x="6561719" y="1554384"/>
            <a:ext cx="13405547" cy="810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7855"/>
            <a:r>
              <a:rPr lang="ru-RU" sz="232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Министерства просвещения Российской Федерации от 31.08.2025 № 639 </a:t>
            </a:r>
            <a:r>
              <a:rPr lang="ru-RU" sz="2652" b="1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 утверждении 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достижений, на 2025/26 учебный год»  </a:t>
            </a:r>
          </a:p>
          <a:p>
            <a:pPr algn="just" defTabSz="757855"/>
            <a:r>
              <a:rPr lang="ru-RU" sz="1658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(Зарегистрирован 16.10.2025 № 83853)</a:t>
            </a:r>
          </a:p>
          <a:p>
            <a:pPr defTabSz="757855"/>
            <a:endParaRPr lang="ru-RU" sz="663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757855"/>
            <a:endParaRPr lang="ru-RU" sz="116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defTabSz="757855"/>
            <a:r>
              <a:rPr lang="ru-RU" sz="2321" dirty="0">
                <a:solidFill>
                  <a:srgbClr val="333333"/>
                </a:solidFill>
                <a:latin typeface="Times New Roman" panose="02020603050405020304" pitchFamily="18" charset="0"/>
              </a:rPr>
              <a:t>Индивидуальное и командное участие в олимпиадах, конкурсах (онлайн), фестивалях, чтениях, научно-практических конференциях исследовательских, проектных работ  и др. Международного и Всероссийского уровней. </a:t>
            </a:r>
          </a:p>
          <a:p>
            <a:pPr defTabSz="757855"/>
            <a:endParaRPr lang="ru-RU" sz="995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defTabSz="757855"/>
            <a:r>
              <a:rPr lang="ru-RU" sz="2321" dirty="0">
                <a:solidFill>
                  <a:srgbClr val="333333"/>
                </a:solidFill>
                <a:latin typeface="Times New Roman" panose="02020603050405020304" pitchFamily="18" charset="0"/>
              </a:rPr>
              <a:t>Организаторы – ВУЗы, некоммерческие организации  России.</a:t>
            </a:r>
          </a:p>
          <a:p>
            <a:pPr defTabSz="757855"/>
            <a:endParaRPr lang="ru-RU" sz="116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defTabSz="757855"/>
            <a:r>
              <a:rPr lang="ru-RU" sz="2321" dirty="0">
                <a:solidFill>
                  <a:srgbClr val="333333"/>
                </a:solidFill>
                <a:latin typeface="Times New Roman" panose="02020603050405020304" pitchFamily="18" charset="0"/>
              </a:rPr>
              <a:t>Важным моментом при выборе олимпиады является ее уровень, чем выше уровень, тем олимпиада престижнее. Так, победители олимпиад I уровня имеют больше льгот, по сравнению с победителями олимпиад III уровня.</a:t>
            </a:r>
          </a:p>
          <a:p>
            <a:pPr defTabSz="757855"/>
            <a:endParaRPr lang="ru-RU" sz="2321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defTabSz="757855"/>
            <a:r>
              <a:rPr lang="ru-RU" sz="2321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Призеры и победители могут получить:</a:t>
            </a:r>
          </a:p>
          <a:p>
            <a:pPr defTabSz="757855"/>
            <a:r>
              <a:rPr lang="ru-RU" sz="2321" b="1" dirty="0">
                <a:solidFill>
                  <a:srgbClr val="333333"/>
                </a:solidFill>
                <a:latin typeface="Times New Roman" panose="02020603050405020304" pitchFamily="18" charset="0"/>
              </a:rPr>
              <a:t>– 100 баллов по профильному олимпиаде предмету;</a:t>
            </a:r>
          </a:p>
          <a:p>
            <a:pPr defTabSz="757855"/>
            <a:r>
              <a:rPr lang="ru-RU" sz="2321" b="1" dirty="0">
                <a:solidFill>
                  <a:srgbClr val="333333"/>
                </a:solidFill>
                <a:latin typeface="Times New Roman" panose="02020603050405020304" pitchFamily="18" charset="0"/>
              </a:rPr>
              <a:t>– зачисление без конкурса (БВИ);</a:t>
            </a:r>
          </a:p>
          <a:p>
            <a:pPr defTabSz="757855"/>
            <a:r>
              <a:rPr lang="ru-RU" sz="2321" b="1" dirty="0">
                <a:solidFill>
                  <a:srgbClr val="333333"/>
                </a:solidFill>
                <a:latin typeface="Times New Roman" panose="02020603050405020304" pitchFamily="18" charset="0"/>
              </a:rPr>
              <a:t>– дополнительные баллы к ЕГЭ по индивидуальным достижениям.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407EBB-ACC7-4084-903F-1BD974814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92" y="1703315"/>
            <a:ext cx="6297534" cy="890631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78579E7-D5EE-4B29-9A6A-294ED8EFA65D}"/>
              </a:ext>
            </a:extLst>
          </p:cNvPr>
          <p:cNvSpPr/>
          <p:nvPr/>
        </p:nvSpPr>
        <p:spPr>
          <a:xfrm>
            <a:off x="6464307" y="9992323"/>
            <a:ext cx="13191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7855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http://publication.pravo.gov.ru/document/0001202510160031?index=3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57855"/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D73F6F-EA0A-4F65-8DAF-D34CB5FDC23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4584" y="89976"/>
            <a:ext cx="2280762" cy="16133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4A8B710-B824-4968-88D1-7B78E5DE86A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3808" y="89976"/>
            <a:ext cx="1136944" cy="16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387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5175</TotalTime>
  <Words>1330</Words>
  <Application>Microsoft Office PowerPoint</Application>
  <PresentationFormat>Произвольный</PresentationFormat>
  <Paragraphs>130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Book Antiqua</vt:lpstr>
      <vt:lpstr>Times New Roman</vt:lpstr>
      <vt:lpstr>Druk Cyr</vt:lpstr>
      <vt:lpstr>Calibri</vt:lpstr>
      <vt:lpstr>1_Office Theme</vt:lpstr>
      <vt:lpstr>2_Office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Светлана Александровна Козачок</dc:creator>
  <cp:lastModifiedBy>Наталья Геннадьевна Шурова</cp:lastModifiedBy>
  <cp:revision>201</cp:revision>
  <dcterms:created xsi:type="dcterms:W3CDTF">2023-01-13T17:17:54Z</dcterms:created>
  <dcterms:modified xsi:type="dcterms:W3CDTF">2025-12-15T09:32:50Z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